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57"/>
  </p:notes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IBM Plex Sans Thin" charset="1" panose="020B0203050203000203"/>
      <p:regular r:id="rId14"/>
    </p:embeddedFont>
    <p:embeddedFont>
      <p:font typeface="IBM Plex Sans Thin Italics" charset="1" panose="020B0203050203000203"/>
      <p:regular r:id="rId15"/>
    </p:embeddedFont>
    <p:embeddedFont>
      <p:font typeface="IBM Plex Sans Medium" charset="1" panose="020B0603050203000203"/>
      <p:regular r:id="rId16"/>
    </p:embeddedFont>
    <p:embeddedFont>
      <p:font typeface="IBM Plex Sans Medium Italics" charset="1" panose="020B0603050203000203"/>
      <p:regular r:id="rId17"/>
    </p:embeddedFont>
    <p:embeddedFont>
      <p:font typeface="Neue Machina" charset="1" panose="00000500000000000000"/>
      <p:regular r:id="rId18"/>
    </p:embeddedFont>
    <p:embeddedFont>
      <p:font typeface="Neue Machina Light" charset="1" panose="00000400000000000000"/>
      <p:regular r:id="rId19"/>
    </p:embeddedFont>
    <p:embeddedFont>
      <p:font typeface="Neue Machina Ultra-Bold" charset="1" panose="00000900000000000000"/>
      <p:regular r:id="rId20"/>
    </p:embeddedFont>
    <p:embeddedFont>
      <p:font typeface="Be Vietnam" charset="1" panose="00000500000000000000"/>
      <p:regular r:id="rId21"/>
    </p:embeddedFont>
    <p:embeddedFont>
      <p:font typeface="Be Vietnam Italics" charset="1" panose="00000500000000000000"/>
      <p:regular r:id="rId22"/>
    </p:embeddedFont>
    <p:embeddedFont>
      <p:font typeface="Be Vietnam Thin" charset="1" panose="00000200000000000000"/>
      <p:regular r:id="rId23"/>
    </p:embeddedFont>
    <p:embeddedFont>
      <p:font typeface="Be Vietnam Thin Italics" charset="1" panose="00000300000000000000"/>
      <p:regular r:id="rId24"/>
    </p:embeddedFont>
    <p:embeddedFont>
      <p:font typeface="Be Vietnam Medium" charset="1" panose="00000600000000000000"/>
      <p:regular r:id="rId25"/>
    </p:embeddedFont>
    <p:embeddedFont>
      <p:font typeface="Be Vietnam Medium Italics" charset="1" panose="00000600000000000000"/>
      <p:regular r:id="rId26"/>
    </p:embeddedFont>
    <p:embeddedFont>
      <p:font typeface="Be Vietnam Ultra-Bold" charset="1" panose="00000900000000000000"/>
      <p:regular r:id="rId27"/>
    </p:embeddedFont>
    <p:embeddedFont>
      <p:font typeface="Be Vietnam Ultra-Bold Italics" charset="1" panose="000009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Montserrat Italics" charset="1" panose="00000500000000000000"/>
      <p:regular r:id="rId31"/>
    </p:embeddedFont>
    <p:embeddedFont>
      <p:font typeface="Montserrat Bold Italics" charset="1" panose="00000800000000000000"/>
      <p:regular r:id="rId32"/>
    </p:embeddedFont>
    <p:embeddedFont>
      <p:font typeface="Montserrat Thin" charset="1" panose="00000300000000000000"/>
      <p:regular r:id="rId33"/>
    </p:embeddedFont>
    <p:embeddedFont>
      <p:font typeface="Montserrat Thin Italics" charset="1" panose="00000300000000000000"/>
      <p:regular r:id="rId34"/>
    </p:embeddedFont>
    <p:embeddedFont>
      <p:font typeface="Montserrat Extra-Light" charset="1" panose="00000300000000000000"/>
      <p:regular r:id="rId35"/>
    </p:embeddedFont>
    <p:embeddedFont>
      <p:font typeface="Montserrat Extra-Light Italics" charset="1" panose="00000300000000000000"/>
      <p:regular r:id="rId36"/>
    </p:embeddedFont>
    <p:embeddedFont>
      <p:font typeface="Montserrat Light" charset="1" panose="00000400000000000000"/>
      <p:regular r:id="rId37"/>
    </p:embeddedFont>
    <p:embeddedFont>
      <p:font typeface="Montserrat Light Italics" charset="1" panose="00000400000000000000"/>
      <p:regular r:id="rId38"/>
    </p:embeddedFont>
    <p:embeddedFont>
      <p:font typeface="Montserrat Medium" charset="1" panose="00000600000000000000"/>
      <p:regular r:id="rId39"/>
    </p:embeddedFont>
    <p:embeddedFont>
      <p:font typeface="Montserrat Medium Italics" charset="1" panose="00000600000000000000"/>
      <p:regular r:id="rId40"/>
    </p:embeddedFont>
    <p:embeddedFont>
      <p:font typeface="Montserrat Semi-Bold" charset="1" panose="00000700000000000000"/>
      <p:regular r:id="rId41"/>
    </p:embeddedFont>
    <p:embeddedFont>
      <p:font typeface="Montserrat Semi-Bold Italics" charset="1" panose="00000700000000000000"/>
      <p:regular r:id="rId42"/>
    </p:embeddedFont>
    <p:embeddedFont>
      <p:font typeface="Montserrat Ultra-Bold" charset="1" panose="00000900000000000000"/>
      <p:regular r:id="rId43"/>
    </p:embeddedFont>
    <p:embeddedFont>
      <p:font typeface="Montserrat Ultra-Bold Italics" charset="1" panose="00000900000000000000"/>
      <p:regular r:id="rId44"/>
    </p:embeddedFont>
    <p:embeddedFont>
      <p:font typeface="Montserrat Heavy" charset="1" panose="00000A00000000000000"/>
      <p:regular r:id="rId45"/>
    </p:embeddedFont>
    <p:embeddedFont>
      <p:font typeface="Montserrat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notesMasters/notesMaster1.xml" Type="http://schemas.openxmlformats.org/officeDocument/2006/relationships/notesMaster"/><Relationship Id="rId58" Target="theme/theme2.xml" Type="http://schemas.openxmlformats.org/officeDocument/2006/relationships/theme"/><Relationship Id="rId59" Target="notesSlides/notesSlide1.xml" Type="http://schemas.openxmlformats.org/officeDocument/2006/relationships/notesSlide"/><Relationship Id="rId6" Target="fonts/font6.fntdata" Type="http://schemas.openxmlformats.org/officeDocument/2006/relationships/font"/><Relationship Id="rId60" Target="notesSlides/notesSlide2.xml" Type="http://schemas.openxmlformats.org/officeDocument/2006/relationships/notesSlide"/><Relationship Id="rId61" Target="notesSlides/notesSlide3.xml" Type="http://schemas.openxmlformats.org/officeDocument/2006/relationships/notesSlide"/><Relationship Id="rId62" Target="notesSlides/notesSlide4.xml" Type="http://schemas.openxmlformats.org/officeDocument/2006/relationships/notes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Програми подяки створені, щоб допомогти користувачам зосередитися на своєму психічному здоров’ї, пропонуючи безліч функцій, які можуть допомогти відстежувати наші думки та почуття.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Щоденне вираження вдячності: Користувачі можуть записувати три або більше речей, за які вони вдячні, щоденно.</a:t>
            </a:r>
          </a:p>
          <a:p>
            <a:r>
              <a:rPr lang="en-US"/>
              <a:t/>
            </a:r>
          </a:p>
          <a:p>
            <a:r>
              <a:rPr lang="en-US"/>
              <a:t>Щоденне ведення щоденника самопізнання: Можливість вести щоденник, в якому користувачі можуть рефлексувати над своїми емоціями, думками та враженнями.</a:t>
            </a:r>
          </a:p>
          <a:p>
            <a:r>
              <a:rPr lang="en-US"/>
              <a:t/>
            </a:r>
          </a:p>
          <a:p>
            <a:r>
              <a:rPr lang="en-US"/>
              <a:t>Створення списків цілей та планів дій: Користувачі можуть створювати списки своїх цілей та планів дій для досягнення психічного благополуччя та особистого розвитку.</a:t>
            </a:r>
          </a:p>
          <a:p>
            <a:r>
              <a:rPr lang="en-US"/>
              <a:t/>
            </a:r>
          </a:p>
          <a:p>
            <a:r>
              <a:rPr lang="en-US"/>
              <a:t>Підтримка спільноти: Можливість обмінюватися досвідом та надихатися іншими користувачами, що практикують вдячність та самопізнання.</a:t>
            </a:r>
          </a:p>
          <a:p>
            <a:r>
              <a:rPr lang="en-US"/>
              <a:t/>
            </a:r>
          </a:p>
          <a:p>
            <a:r>
              <a:rPr lang="en-US"/>
              <a:t>Нагадування та сповіщення: Додаток надсилає користувачам нагадування та сповіщення для щоденної практики вдячності та самопізнання.</a:t>
            </a:r>
          </a:p>
          <a:p>
            <a:r>
              <a:rPr lang="en-US"/>
              <a:t/>
            </a:r>
          </a:p>
          <a:p>
            <a:r>
              <a:rPr lang="en-US"/>
              <a:t>Аналітика та статистика: Можливість відстежувати прогрес у веденні щоденника вдячності та самопізнання за допомогою статистики та аналітики.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Ви додаєте фотографії, відео та аудіофайли до свого щоденника, майже створюючи віртуальну фотокнигу та зберігаючи дорогоцінні спогади за допомогою 360 мультимедійного перегляду.</a:t>
            </a:r>
          </a:p>
          <a:p>
            <a:r>
              <a:rPr lang="en-US"/>
              <a:t>Вам особливо сподобаються функції розташування: ви можете додати дані з карти, щоб показати, де саме ви були цього дня.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Місцезнаходження та медіа-функції чудово втілюють спогади в життя. Простий у використанні та барвистий інтерфейс</a:t>
            </a:r>
          </a:p>
          <a:p>
            <a:r>
              <a:rPr lang="en-US"/>
              <a:t>Синхронізація між пристроями</a:t>
            </a:r>
          </a:p>
          <a:p>
            <a:r>
              <a:rPr lang="en-US"/>
              <a:t>Можливість тегів і пошуку</a:t>
            </a:r>
          </a:p>
          <a:p>
            <a:r>
              <a:rPr lang="en-US"/>
              <a:t>     (Користувачі можуть позначати свої записи та використовувати</a:t>
            </a:r>
          </a:p>
          <a:p>
            <a:r>
              <a:rPr lang="en-US"/>
              <a:t>      функція пошуку для швидкого пошуку інформації.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mnnastia/Daily-Gratitude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jpeg" Type="http://schemas.openxmlformats.org/officeDocument/2006/relationships/image"/><Relationship Id="rId9" Target="../media/image1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1.png" Type="http://schemas.openxmlformats.org/officeDocument/2006/relationships/image"/><Relationship Id="rId6" Target="../media/image2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12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2.jpeg" Type="http://schemas.openxmlformats.org/officeDocument/2006/relationships/image"/><Relationship Id="rId4" Target="../media/image33.png" Type="http://schemas.openxmlformats.org/officeDocument/2006/relationships/image"/><Relationship Id="rId5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Daily Gratitude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0979" y="6000308"/>
            <a:ext cx="3006042" cy="89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by Rich Vibes</a:t>
            </a:r>
          </a:p>
          <a:p>
            <a:pPr algn="ctr">
              <a:lnSpc>
                <a:spcPts val="362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42391" y="3853695"/>
            <a:ext cx="3380625" cy="3380625"/>
          </a:xfrm>
          <a:custGeom>
            <a:avLst/>
            <a:gdLst/>
            <a:ahLst/>
            <a:cxnLst/>
            <a:rect r="r" b="b" t="t" l="l"/>
            <a:pathLst>
              <a:path h="3380625" w="3380625">
                <a:moveTo>
                  <a:pt x="0" y="0"/>
                </a:moveTo>
                <a:lnTo>
                  <a:pt x="3380625" y="0"/>
                </a:lnTo>
                <a:lnTo>
                  <a:pt x="3380625" y="3380625"/>
                </a:lnTo>
                <a:lnTo>
                  <a:pt x="0" y="33806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8997" y="4415015"/>
            <a:ext cx="8148349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52943" y="3105565"/>
            <a:ext cx="6281646" cy="657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8"/>
              </a:lnSpc>
              <a:spcBef>
                <a:spcPct val="0"/>
              </a:spcBef>
            </a:pPr>
            <a:r>
              <a:rPr lang="en-US" sz="3755" u="sng">
                <a:solidFill>
                  <a:srgbClr val="FFFFFF"/>
                </a:solidFill>
                <a:latin typeface="Neue Machina Ultra-Bold"/>
                <a:hlinkClick r:id="rId10" tooltip="https://github.com/mnnastia/Daily-Gratitude"/>
              </a:rPr>
              <a:t>Git Hub Link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862" t="0" r="-6638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0491" y="791323"/>
            <a:ext cx="12474468" cy="12474468"/>
          </a:xfrm>
          <a:custGeom>
            <a:avLst/>
            <a:gdLst/>
            <a:ahLst/>
            <a:cxnLst/>
            <a:rect r="r" b="b" t="t" l="l"/>
            <a:pathLst>
              <a:path h="12474468" w="12474468">
                <a:moveTo>
                  <a:pt x="0" y="0"/>
                </a:moveTo>
                <a:lnTo>
                  <a:pt x="12474469" y="0"/>
                </a:lnTo>
                <a:lnTo>
                  <a:pt x="12474469" y="12474468"/>
                </a:lnTo>
                <a:lnTo>
                  <a:pt x="0" y="1247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84449" y="591298"/>
            <a:ext cx="7119102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Our Team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247431" y="-1261679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15019" y="2797072"/>
            <a:ext cx="4290504" cy="4961564"/>
            <a:chOff x="0" y="0"/>
            <a:chExt cx="5720671" cy="6615419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720671" cy="6615419"/>
              <a:chOff x="0" y="0"/>
              <a:chExt cx="1565187" cy="1809992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65188" cy="1809992"/>
              </a:xfrm>
              <a:custGeom>
                <a:avLst/>
                <a:gdLst/>
                <a:ahLst/>
                <a:cxnLst/>
                <a:rect r="r" b="b" t="t" l="l"/>
                <a:pathLst>
                  <a:path h="1809992" w="1565188">
                    <a:moveTo>
                      <a:pt x="1440727" y="1809992"/>
                    </a:moveTo>
                    <a:lnTo>
                      <a:pt x="124460" y="1809992"/>
                    </a:lnTo>
                    <a:cubicBezTo>
                      <a:pt x="55880" y="1809992"/>
                      <a:pt x="0" y="1754112"/>
                      <a:pt x="0" y="16855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1685532"/>
                    </a:lnTo>
                    <a:cubicBezTo>
                      <a:pt x="1565188" y="1754112"/>
                      <a:pt x="1509307" y="1809992"/>
                      <a:pt x="1440727" y="1809992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grpSp>
          <p:nvGrpSpPr>
            <p:cNvPr name="Group 11" id="11"/>
            <p:cNvGrpSpPr>
              <a:grpSpLocks noChangeAspect="true"/>
            </p:cNvGrpSpPr>
            <p:nvPr/>
          </p:nvGrpSpPr>
          <p:grpSpPr>
            <a:xfrm rot="0">
              <a:off x="408218" y="437552"/>
              <a:ext cx="4904236" cy="4904236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-38888" r="0" b="-38888"/>
                </a:stretch>
              </a:blip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463923" y="5437491"/>
              <a:ext cx="4792825" cy="568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Viktoriia Kurka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704160" y="2797072"/>
            <a:ext cx="4290504" cy="4961564"/>
            <a:chOff x="0" y="0"/>
            <a:chExt cx="1565187" cy="18099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5188" cy="1809992"/>
            </a:xfrm>
            <a:custGeom>
              <a:avLst/>
              <a:gdLst/>
              <a:ahLst/>
              <a:cxnLst/>
              <a:rect r="r" b="b" t="t" l="l"/>
              <a:pathLst>
                <a:path h="1809992" w="1565188">
                  <a:moveTo>
                    <a:pt x="1440727" y="1809992"/>
                  </a:moveTo>
                  <a:lnTo>
                    <a:pt x="124460" y="1809992"/>
                  </a:lnTo>
                  <a:cubicBezTo>
                    <a:pt x="55880" y="1809992"/>
                    <a:pt x="0" y="1754112"/>
                    <a:pt x="0" y="168553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5532"/>
                  </a:lnTo>
                  <a:cubicBezTo>
                    <a:pt x="1565188" y="1754112"/>
                    <a:pt x="1509307" y="1809992"/>
                    <a:pt x="1440727" y="180999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010323" y="3125236"/>
            <a:ext cx="3678177" cy="3678177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5052102" y="6863283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Andrii Yatsuilak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993300" y="2797072"/>
            <a:ext cx="4290504" cy="4961564"/>
            <a:chOff x="0" y="0"/>
            <a:chExt cx="5720671" cy="6615419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5720671" cy="6615419"/>
              <a:chOff x="0" y="0"/>
              <a:chExt cx="1565187" cy="1809992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1565188" cy="1809992"/>
              </a:xfrm>
              <a:custGeom>
                <a:avLst/>
                <a:gdLst/>
                <a:ahLst/>
                <a:cxnLst/>
                <a:rect r="r" b="b" t="t" l="l"/>
                <a:pathLst>
                  <a:path h="1809992" w="1565188">
                    <a:moveTo>
                      <a:pt x="1440727" y="1809992"/>
                    </a:moveTo>
                    <a:lnTo>
                      <a:pt x="124460" y="1809992"/>
                    </a:lnTo>
                    <a:cubicBezTo>
                      <a:pt x="55880" y="1809992"/>
                      <a:pt x="0" y="1754112"/>
                      <a:pt x="0" y="16855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1685532"/>
                    </a:lnTo>
                    <a:cubicBezTo>
                      <a:pt x="1565188" y="1754112"/>
                      <a:pt x="1509307" y="1809992"/>
                      <a:pt x="1440727" y="1809992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408218" y="437552"/>
              <a:ext cx="4904236" cy="4904236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0" r="0" b="0"/>
                </a:stretch>
              </a:blip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name="TextBox 27" id="27"/>
            <p:cNvSpPr txBox="true"/>
            <p:nvPr/>
          </p:nvSpPr>
          <p:spPr>
            <a:xfrm rot="0">
              <a:off x="463923" y="5437491"/>
              <a:ext cx="4792825" cy="568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Anastasiia Masnyk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274960" y="2797072"/>
            <a:ext cx="4290504" cy="4961564"/>
            <a:chOff x="0" y="0"/>
            <a:chExt cx="5720671" cy="6615419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5720671" cy="6615419"/>
              <a:chOff x="0" y="0"/>
              <a:chExt cx="1565187" cy="1809992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565188" cy="1809992"/>
              </a:xfrm>
              <a:custGeom>
                <a:avLst/>
                <a:gdLst/>
                <a:ahLst/>
                <a:cxnLst/>
                <a:rect r="r" b="b" t="t" l="l"/>
                <a:pathLst>
                  <a:path h="1809992" w="1565188">
                    <a:moveTo>
                      <a:pt x="1440727" y="1809992"/>
                    </a:moveTo>
                    <a:lnTo>
                      <a:pt x="124460" y="1809992"/>
                    </a:lnTo>
                    <a:cubicBezTo>
                      <a:pt x="55880" y="1809992"/>
                      <a:pt x="0" y="1754112"/>
                      <a:pt x="0" y="168553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1685532"/>
                    </a:lnTo>
                    <a:cubicBezTo>
                      <a:pt x="1565188" y="1754112"/>
                      <a:pt x="1509307" y="1809992"/>
                      <a:pt x="1440727" y="1809992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grpSp>
          <p:nvGrpSpPr>
            <p:cNvPr name="Group 31" id="31"/>
            <p:cNvGrpSpPr>
              <a:grpSpLocks noChangeAspect="true"/>
            </p:cNvGrpSpPr>
            <p:nvPr/>
          </p:nvGrpSpPr>
          <p:grpSpPr>
            <a:xfrm rot="0">
              <a:off x="408218" y="437552"/>
              <a:ext cx="4904236" cy="4904236"/>
              <a:chOff x="0" y="0"/>
              <a:chExt cx="6350000" cy="63500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6350000"/>
                    </a:moveTo>
                    <a:lnTo>
                      <a:pt x="1270000" y="6350000"/>
                    </a:lnTo>
                    <a:cubicBezTo>
                      <a:pt x="568960" y="6350000"/>
                      <a:pt x="0" y="5781040"/>
                      <a:pt x="0" y="5080000"/>
                    </a:cubicBezTo>
                    <a:lnTo>
                      <a:pt x="0" y="1270000"/>
                    </a:lnTo>
                    <a:cubicBezTo>
                      <a:pt x="0" y="568960"/>
                      <a:pt x="568960" y="0"/>
                      <a:pt x="1270000" y="0"/>
                    </a:cubicBezTo>
                    <a:lnTo>
                      <a:pt x="5080000" y="0"/>
                    </a:lnTo>
                    <a:cubicBezTo>
                      <a:pt x="5781040" y="0"/>
                      <a:pt x="6350000" y="568960"/>
                      <a:pt x="6350000" y="1270000"/>
                    </a:cubicBezTo>
                    <a:lnTo>
                      <a:pt x="6350000" y="5080000"/>
                    </a:lnTo>
                    <a:cubicBezTo>
                      <a:pt x="6350000" y="5781040"/>
                      <a:pt x="5781040" y="6350000"/>
                      <a:pt x="5080000" y="635000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0" r="0" b="0"/>
                </a:stretch>
              </a:blipFill>
            </p:spPr>
          </p:sp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080000" y="19050"/>
                    </a:moveTo>
                    <a:cubicBezTo>
                      <a:pt x="5769610" y="19050"/>
                      <a:pt x="6330950" y="580390"/>
                      <a:pt x="6330950" y="1270000"/>
                    </a:cubicBezTo>
                    <a:lnTo>
                      <a:pt x="6330950" y="5080000"/>
                    </a:lnTo>
                    <a:cubicBezTo>
                      <a:pt x="6330950" y="5769610"/>
                      <a:pt x="5769610" y="6330950"/>
                      <a:pt x="5080000" y="6330950"/>
                    </a:cubicBezTo>
                    <a:lnTo>
                      <a:pt x="1270000" y="6330950"/>
                    </a:lnTo>
                    <a:cubicBezTo>
                      <a:pt x="580390" y="6330950"/>
                      <a:pt x="19050" y="5769610"/>
                      <a:pt x="19050" y="5080000"/>
                    </a:cubicBezTo>
                    <a:lnTo>
                      <a:pt x="19050" y="1270000"/>
                    </a:lnTo>
                    <a:cubicBezTo>
                      <a:pt x="19050" y="580390"/>
                      <a:pt x="580390" y="19050"/>
                      <a:pt x="1270000" y="19050"/>
                    </a:cubicBezTo>
                    <a:lnTo>
                      <a:pt x="5080000" y="19050"/>
                    </a:lnTo>
                    <a:moveTo>
                      <a:pt x="5080000" y="0"/>
                    </a:moveTo>
                    <a:lnTo>
                      <a:pt x="1270000" y="0"/>
                    </a:lnTo>
                    <a:cubicBezTo>
                      <a:pt x="568960" y="0"/>
                      <a:pt x="0" y="568960"/>
                      <a:pt x="0" y="1270000"/>
                    </a:cubicBezTo>
                    <a:lnTo>
                      <a:pt x="0" y="5080000"/>
                    </a:lnTo>
                    <a:cubicBezTo>
                      <a:pt x="0" y="5781040"/>
                      <a:pt x="568960" y="6350000"/>
                      <a:pt x="1270000" y="6350000"/>
                    </a:cubicBezTo>
                    <a:lnTo>
                      <a:pt x="5080000" y="6350000"/>
                    </a:lnTo>
                    <a:cubicBezTo>
                      <a:pt x="5781040" y="6350000"/>
                      <a:pt x="6350000" y="5781040"/>
                      <a:pt x="6350000" y="5080000"/>
                    </a:cubicBezTo>
                    <a:lnTo>
                      <a:pt x="6350000" y="1270000"/>
                    </a:lnTo>
                    <a:cubicBezTo>
                      <a:pt x="6350000" y="568960"/>
                      <a:pt x="5781040" y="0"/>
                      <a:pt x="5080000" y="0"/>
                    </a:cubicBezTo>
                    <a:lnTo>
                      <a:pt x="5080000" y="0"/>
                    </a:lnTo>
                    <a:close/>
                  </a:path>
                </a:pathLst>
              </a:custGeom>
              <a:solidFill>
                <a:srgbClr val="2CA0E2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463923" y="5437491"/>
              <a:ext cx="4792825" cy="11779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4"/>
                </a:lnSpc>
              </a:pPr>
              <a:r>
                <a:rPr lang="en-US" sz="2624">
                  <a:solidFill>
                    <a:srgbClr val="FFFFFF"/>
                  </a:solidFill>
                  <a:latin typeface="Montserrat Bold"/>
                </a:rPr>
                <a:t>Oleksandr Zhenchenko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6932" y="2728723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Main Goal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21693" y="5405763"/>
            <a:ext cx="8781697" cy="254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 Bold"/>
              </a:rPr>
              <a:t>Gratitude apps are designed to help users focus on their mental health, offering a wealth of features that can help track our thoughts and feelings.</a:t>
            </a:r>
          </a:p>
          <a:p>
            <a:pPr algn="ctr">
              <a:lnSpc>
                <a:spcPts val="4057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17954" y="10112860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3" y="0"/>
                </a:lnTo>
                <a:lnTo>
                  <a:pt x="7966833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415644">
            <a:off x="5915240" y="4334647"/>
            <a:ext cx="15465517" cy="5595705"/>
          </a:xfrm>
          <a:custGeom>
            <a:avLst/>
            <a:gdLst/>
            <a:ahLst/>
            <a:cxnLst/>
            <a:rect r="r" b="b" t="t" l="l"/>
            <a:pathLst>
              <a:path h="5595705" w="15465517">
                <a:moveTo>
                  <a:pt x="0" y="0"/>
                </a:moveTo>
                <a:lnTo>
                  <a:pt x="15465517" y="0"/>
                </a:lnTo>
                <a:lnTo>
                  <a:pt x="15465517" y="5595705"/>
                </a:lnTo>
                <a:lnTo>
                  <a:pt x="0" y="5595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354319" y="1441383"/>
            <a:ext cx="4904981" cy="9968148"/>
            <a:chOff x="0" y="0"/>
            <a:chExt cx="5001260" cy="101638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000993" cy="10163632"/>
            </a:xfrm>
            <a:custGeom>
              <a:avLst/>
              <a:gdLst/>
              <a:ahLst/>
              <a:cxnLst/>
              <a:rect r="r" b="b" t="t" l="l"/>
              <a:pathLst>
                <a:path h="10163632" w="5000993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4"/>
              <a:stretch>
                <a:fillRect l="-45" t="0" r="-4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38760" y="288798"/>
              <a:ext cx="4330776" cy="9398000"/>
            </a:xfrm>
            <a:custGeom>
              <a:avLst/>
              <a:gdLst/>
              <a:ahLst/>
              <a:cxnLst/>
              <a:rect r="r" b="b" t="t" l="l"/>
              <a:pathLst>
                <a:path h="9398000" w="4330776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11050" t="0" r="-1105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14270" y="3054085"/>
            <a:ext cx="7031060" cy="7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3"/>
              </a:lnSpc>
            </a:pPr>
            <a:r>
              <a:rPr lang="en-US" sz="2661">
                <a:solidFill>
                  <a:srgbClr val="FFFFFF"/>
                </a:solidFill>
                <a:latin typeface="Be Vietnam Ultra-Bold"/>
              </a:rPr>
              <a:t> 1.Stress and negative emotions:</a:t>
            </a:r>
          </a:p>
          <a:p>
            <a:pPr marL="0" indent="0" lvl="0">
              <a:lnSpc>
                <a:spcPts val="3193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2027949" y="2103743"/>
            <a:ext cx="10126571" cy="10126571"/>
          </a:xfrm>
          <a:custGeom>
            <a:avLst/>
            <a:gdLst/>
            <a:ahLst/>
            <a:cxnLst/>
            <a:rect r="r" b="b" t="t" l="l"/>
            <a:pathLst>
              <a:path h="10126571" w="10126571">
                <a:moveTo>
                  <a:pt x="0" y="0"/>
                </a:moveTo>
                <a:lnTo>
                  <a:pt x="10126571" y="0"/>
                </a:lnTo>
                <a:lnTo>
                  <a:pt x="10126571" y="10126571"/>
                </a:lnTo>
                <a:lnTo>
                  <a:pt x="0" y="10126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4270" y="3472008"/>
            <a:ext cx="7031060" cy="154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0"/>
              </a:lnSpc>
            </a:pPr>
            <a:r>
              <a:rPr lang="en-US" sz="2279">
                <a:solidFill>
                  <a:srgbClr val="FFFFFF"/>
                </a:solidFill>
                <a:latin typeface="IBM Plex Sans"/>
              </a:rPr>
              <a:t>The mobile app provides users with a convenient tool to focus on the positive aspects of life even in stressful situations.</a:t>
            </a:r>
          </a:p>
          <a:p>
            <a:pPr>
              <a:lnSpc>
                <a:spcPts val="291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14270" y="5013573"/>
            <a:ext cx="7031060" cy="79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93"/>
              </a:lnSpc>
            </a:pPr>
            <a:r>
              <a:rPr lang="en-US" sz="2661">
                <a:solidFill>
                  <a:srgbClr val="FFFFFF"/>
                </a:solidFill>
                <a:latin typeface="Be Vietnam Ultra-Bold"/>
              </a:rPr>
              <a:t>2.Feeling alone and lacking support</a:t>
            </a:r>
          </a:p>
          <a:p>
            <a:pPr marL="0" indent="0" lvl="0">
              <a:lnSpc>
                <a:spcPts val="319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14270" y="5483581"/>
            <a:ext cx="7031060" cy="1135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27"/>
              </a:lnSpc>
            </a:pPr>
            <a:r>
              <a:rPr lang="en-US" sz="2162">
                <a:solidFill>
                  <a:srgbClr val="FFFFFF"/>
                </a:solidFill>
                <a:latin typeface="IBM Plex Sans"/>
              </a:rPr>
              <a:t>"Daily Gratitude" creates a community of users who support each other and share positive experiences</a:t>
            </a:r>
          </a:p>
          <a:p>
            <a:pPr>
              <a:lnSpc>
                <a:spcPts val="302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14270" y="6607684"/>
            <a:ext cx="703106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193"/>
              </a:lnSpc>
              <a:spcBef>
                <a:spcPct val="0"/>
              </a:spcBef>
            </a:pPr>
            <a:r>
              <a:rPr lang="en-US" sz="2661">
                <a:solidFill>
                  <a:srgbClr val="FFFFFF"/>
                </a:solidFill>
                <a:latin typeface="Be Vietnam Ultra-Bold"/>
              </a:rPr>
              <a:t>3.Low level of self-awareness and psychological well-being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23258" y="10115263"/>
            <a:ext cx="7031060" cy="326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94"/>
              </a:lnSpc>
            </a:pPr>
            <a:r>
              <a:rPr lang="en-US" sz="1996" u="none">
                <a:solidFill>
                  <a:srgbClr val="01003B"/>
                </a:solidFill>
                <a:latin typeface="IBM Plex Sans"/>
              </a:rPr>
              <a:t>Briefly explain the company's third proposed solution.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4270" y="749391"/>
            <a:ext cx="8729730" cy="2699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59"/>
              </a:lnSpc>
            </a:pPr>
            <a:r>
              <a:rPr lang="en-US" sz="5883">
                <a:solidFill>
                  <a:srgbClr val="FFFFFF"/>
                </a:solidFill>
                <a:latin typeface="Neue Machina Ultra-Bold"/>
              </a:rPr>
              <a:t>Problems that our application solves</a:t>
            </a:r>
          </a:p>
          <a:p>
            <a:pPr>
              <a:lnSpc>
                <a:spcPts val="705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14270" y="7407784"/>
            <a:ext cx="7031060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IBM Plex Sans"/>
              </a:rPr>
              <a:t>Many people are not aware of their own positive resources and capabilities. "Daily Gratitude" helps users actively develop the ability to see and appreciate the positive aspects of their lives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3849789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3077851" y="1478408"/>
            <a:ext cx="12132298" cy="2371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Types of users</a:t>
            </a:r>
          </a:p>
          <a:p>
            <a:pPr algn="ctr">
              <a:lnSpc>
                <a:spcPts val="9468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016472" y="3664486"/>
            <a:ext cx="3968767" cy="1413873"/>
          </a:xfrm>
          <a:custGeom>
            <a:avLst/>
            <a:gdLst/>
            <a:ahLst/>
            <a:cxnLst/>
            <a:rect r="r" b="b" t="t" l="l"/>
            <a:pathLst>
              <a:path h="1413873" w="3968767">
                <a:moveTo>
                  <a:pt x="0" y="0"/>
                </a:moveTo>
                <a:lnTo>
                  <a:pt x="3968767" y="0"/>
                </a:lnTo>
                <a:lnTo>
                  <a:pt x="3968767" y="1413874"/>
                </a:lnTo>
                <a:lnTo>
                  <a:pt x="0" y="1413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15315" y="5408377"/>
            <a:ext cx="4894777" cy="6526370"/>
          </a:xfrm>
          <a:custGeom>
            <a:avLst/>
            <a:gdLst/>
            <a:ahLst/>
            <a:cxnLst/>
            <a:rect r="r" b="b" t="t" l="l"/>
            <a:pathLst>
              <a:path h="6526370" w="4894777">
                <a:moveTo>
                  <a:pt x="0" y="0"/>
                </a:moveTo>
                <a:lnTo>
                  <a:pt x="4894777" y="0"/>
                </a:lnTo>
                <a:lnTo>
                  <a:pt x="4894777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4000"/>
            </a:blip>
            <a:stretch>
              <a:fillRect l="-61111" t="0" r="-61111" b="0"/>
            </a:stretch>
          </a:blipFill>
          <a:ln w="133350" cap="rnd">
            <a:solidFill>
              <a:srgbClr val="000000">
                <a:alpha val="93725"/>
              </a:srgbClr>
            </a:solidFill>
            <a:prstDash val="solid"/>
            <a:round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54840" y="7474139"/>
            <a:ext cx="4162288" cy="1482815"/>
          </a:xfrm>
          <a:custGeom>
            <a:avLst/>
            <a:gdLst/>
            <a:ahLst/>
            <a:cxnLst/>
            <a:rect r="r" b="b" t="t" l="l"/>
            <a:pathLst>
              <a:path h="1482815" w="4162288">
                <a:moveTo>
                  <a:pt x="0" y="0"/>
                </a:moveTo>
                <a:lnTo>
                  <a:pt x="4162288" y="0"/>
                </a:lnTo>
                <a:lnTo>
                  <a:pt x="4162288" y="1482815"/>
                </a:lnTo>
                <a:lnTo>
                  <a:pt x="0" y="14828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467281" y="7601244"/>
            <a:ext cx="2537405" cy="150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183">
                <a:solidFill>
                  <a:srgbClr val="01204C"/>
                </a:solidFill>
                <a:latin typeface="Montserrat Medium"/>
              </a:rPr>
              <a:t>People who are looking for a positive life</a:t>
            </a:r>
          </a:p>
          <a:p>
            <a:pPr algn="ctr">
              <a:lnSpc>
                <a:spcPts val="3057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016472" y="3935178"/>
            <a:ext cx="3968767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IBM Plex Sans"/>
              </a:rPr>
              <a:t>F</a:t>
            </a:r>
            <a:r>
              <a:rPr lang="en-US" sz="2400">
                <a:solidFill>
                  <a:srgbClr val="000000"/>
                </a:solidFill>
                <a:latin typeface="IBM Plex Sans"/>
              </a:rPr>
              <a:t>or those who practice meditation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572667" y="7518589"/>
            <a:ext cx="4027019" cy="1434625"/>
          </a:xfrm>
          <a:custGeom>
            <a:avLst/>
            <a:gdLst/>
            <a:ahLst/>
            <a:cxnLst/>
            <a:rect r="r" b="b" t="t" l="l"/>
            <a:pathLst>
              <a:path h="1434625" w="4027019">
                <a:moveTo>
                  <a:pt x="0" y="0"/>
                </a:moveTo>
                <a:lnTo>
                  <a:pt x="4027019" y="0"/>
                </a:lnTo>
                <a:lnTo>
                  <a:pt x="4027019" y="1434625"/>
                </a:lnTo>
                <a:lnTo>
                  <a:pt x="0" y="1434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744665" y="7788307"/>
            <a:ext cx="3683022" cy="84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8"/>
              </a:lnSpc>
              <a:spcBef>
                <a:spcPct val="0"/>
              </a:spcBef>
            </a:pPr>
            <a:r>
              <a:rPr lang="en-US" sz="2470">
                <a:solidFill>
                  <a:srgbClr val="000000"/>
                </a:solidFill>
                <a:latin typeface="IBM Plex Sans"/>
              </a:rPr>
              <a:t>Those who face stress and anxiety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7" id="7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914400"/>
            <a:ext cx="13897182" cy="300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68"/>
              </a:lnSpc>
            </a:pPr>
            <a:r>
              <a:rPr lang="en-US" sz="5763">
                <a:solidFill>
                  <a:srgbClr val="FFFFFF"/>
                </a:solidFill>
                <a:latin typeface="Neue Machina Ultra-Bold"/>
              </a:rPr>
              <a:t>Basic requirements for the application</a:t>
            </a:r>
          </a:p>
          <a:p>
            <a:pPr>
              <a:lnSpc>
                <a:spcPts val="7928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3342394"/>
            <a:ext cx="4290504" cy="4970298"/>
            <a:chOff x="0" y="0"/>
            <a:chExt cx="5720671" cy="662706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5720671" cy="6627064"/>
              <a:chOff x="0" y="0"/>
              <a:chExt cx="1565187" cy="1813178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565188" cy="1813178"/>
              </a:xfrm>
              <a:custGeom>
                <a:avLst/>
                <a:gdLst/>
                <a:ahLst/>
                <a:cxnLst/>
                <a:rect r="r" b="b" t="t" l="l"/>
                <a:pathLst>
                  <a:path h="1813178" w="1565188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8" y="55880"/>
                      <a:pt x="1565188" y="124460"/>
                    </a:cubicBezTo>
                    <a:lnTo>
                      <a:pt x="1565188" y="1688718"/>
                    </a:lnTo>
                    <a:cubicBezTo>
                      <a:pt x="1565188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55562" y="626828"/>
              <a:ext cx="3464752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Neue Machina Ultra-Bold"/>
                  <a:ea typeface="Neue Machina Ultra-Bold"/>
                </a:rPr>
                <a:t>📖 GRATITUDE JOURNAL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55562" y="2446377"/>
              <a:ext cx="3988349" cy="32501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Montserrat"/>
                </a:rPr>
                <a:t>Possibility to record thoughts</a:t>
              </a:r>
            </a:p>
            <a:p>
              <a:pPr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Montserrat"/>
                </a:rPr>
                <a:t>The ability to share your own photos / audio</a:t>
              </a:r>
            </a:p>
            <a:p>
              <a:pPr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Montserrat"/>
                </a:rPr>
                <a:t>Notifications and reminders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646145" y="3798228"/>
            <a:ext cx="2923942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📊 ANALYTICS AND STATISTICS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38686" y="5105400"/>
            <a:ext cx="3420931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A mechanism that provides users with reports and statistics about their gratitude practice to encourage and track progress.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97843" y="5125720"/>
            <a:ext cx="3670257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Сhoose goals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Rank them</a:t>
            </a:r>
          </a:p>
          <a:p>
            <a:pPr>
              <a:lnSpc>
                <a:spcPts val="280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874473" y="3798228"/>
            <a:ext cx="3516995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Neue Machina Ultra-Bold"/>
                <a:ea typeface="Neue Machina Ultra-Bold"/>
              </a:rPr>
              <a:t>🌈 CHALLENGES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CB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61365" y="-189699"/>
            <a:ext cx="5333199" cy="533319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5392026"/>
            <a:ext cx="2604371" cy="4643938"/>
          </a:xfrm>
          <a:custGeom>
            <a:avLst/>
            <a:gdLst/>
            <a:ahLst/>
            <a:cxnLst/>
            <a:rect r="r" b="b" t="t" l="l"/>
            <a:pathLst>
              <a:path h="4643938" w="2604371">
                <a:moveTo>
                  <a:pt x="0" y="0"/>
                </a:moveTo>
                <a:lnTo>
                  <a:pt x="2604371" y="0"/>
                </a:lnTo>
                <a:lnTo>
                  <a:pt x="2604371" y="4643938"/>
                </a:lnTo>
                <a:lnTo>
                  <a:pt x="0" y="4643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6667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356216" y="6098772"/>
            <a:ext cx="2935420" cy="5234244"/>
          </a:xfrm>
          <a:custGeom>
            <a:avLst/>
            <a:gdLst/>
            <a:ahLst/>
            <a:cxnLst/>
            <a:rect r="r" b="b" t="t" l="l"/>
            <a:pathLst>
              <a:path h="5234244" w="2935420">
                <a:moveTo>
                  <a:pt x="0" y="0"/>
                </a:moveTo>
                <a:lnTo>
                  <a:pt x="2935420" y="0"/>
                </a:lnTo>
                <a:lnTo>
                  <a:pt x="2935420" y="5234243"/>
                </a:lnTo>
                <a:lnTo>
                  <a:pt x="0" y="5234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4675802" y="710013"/>
            <a:ext cx="12583498" cy="3524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55"/>
              </a:lnSpc>
            </a:pPr>
            <a:r>
              <a:rPr lang="en-US" sz="7712">
                <a:solidFill>
                  <a:srgbClr val="000000"/>
                </a:solidFill>
                <a:latin typeface="Neue Machina Ultra-Bold"/>
              </a:rPr>
              <a:t>Gratitude: Self-Care Journal</a:t>
            </a:r>
          </a:p>
          <a:p>
            <a:pPr>
              <a:lnSpc>
                <a:spcPts val="925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805861" y="3442954"/>
            <a:ext cx="8249472" cy="312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3985" indent="-386993" lvl="1">
              <a:lnSpc>
                <a:spcPts val="5018"/>
              </a:lnSpc>
              <a:buFont typeface="Arial"/>
              <a:buChar char="•"/>
            </a:pPr>
            <a:r>
              <a:rPr lang="en-US" sz="3584">
                <a:solidFill>
                  <a:srgbClr val="01003B"/>
                </a:solidFill>
                <a:latin typeface="IBM Plex Sans"/>
              </a:rPr>
              <a:t>Great for beginners</a:t>
            </a:r>
          </a:p>
          <a:p>
            <a:pPr marL="773985" indent="-386993" lvl="1">
              <a:lnSpc>
                <a:spcPts val="5018"/>
              </a:lnSpc>
              <a:buFont typeface="Arial"/>
              <a:buChar char="•"/>
            </a:pPr>
            <a:r>
              <a:rPr lang="en-US" sz="3584">
                <a:solidFill>
                  <a:srgbClr val="01003B"/>
                </a:solidFill>
                <a:latin typeface="IBM Plex Sans"/>
              </a:rPr>
              <a:t>Easy to use and colorful interface</a:t>
            </a:r>
          </a:p>
          <a:p>
            <a:pPr marL="773985" indent="-386993" lvl="1">
              <a:lnSpc>
                <a:spcPts val="5018"/>
              </a:lnSpc>
              <a:buFont typeface="Arial"/>
              <a:buChar char="•"/>
            </a:pPr>
            <a:r>
              <a:rPr lang="en-US" sz="3584">
                <a:solidFill>
                  <a:srgbClr val="01003B"/>
                </a:solidFill>
                <a:latin typeface="IBM Plex Sans"/>
              </a:rPr>
              <a:t>No login required</a:t>
            </a:r>
          </a:p>
          <a:p>
            <a:pPr marL="773985" indent="-386993" lvl="1">
              <a:lnSpc>
                <a:spcPts val="5018"/>
              </a:lnSpc>
              <a:buFont typeface="Arial"/>
              <a:buChar char="•"/>
            </a:pPr>
            <a:r>
              <a:rPr lang="en-US" sz="3584">
                <a:solidFill>
                  <a:srgbClr val="01003B"/>
                </a:solidFill>
                <a:latin typeface="IBM Plex Sans"/>
              </a:rPr>
              <a:t>Ad-free</a:t>
            </a:r>
          </a:p>
          <a:p>
            <a:pPr algn="l" marL="773985" indent="-386993" lvl="1">
              <a:lnSpc>
                <a:spcPts val="5018"/>
              </a:lnSpc>
              <a:buFont typeface="Arial"/>
              <a:buChar char="•"/>
            </a:pPr>
            <a:r>
              <a:rPr lang="en-US" sz="3584">
                <a:solidFill>
                  <a:srgbClr val="01003B"/>
                </a:solidFill>
                <a:latin typeface="IBM Plex Sans"/>
              </a:rPr>
              <a:t>Data privacy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679072" y="3519154"/>
            <a:ext cx="2885691" cy="910812"/>
            <a:chOff x="0" y="0"/>
            <a:chExt cx="760017" cy="23988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60018" cy="239885"/>
            </a:xfrm>
            <a:custGeom>
              <a:avLst/>
              <a:gdLst/>
              <a:ahLst/>
              <a:cxnLst/>
              <a:rect r="r" b="b" t="t" l="l"/>
              <a:pathLst>
                <a:path h="239885" w="760018">
                  <a:moveTo>
                    <a:pt x="107315" y="0"/>
                  </a:moveTo>
                  <a:lnTo>
                    <a:pt x="652703" y="0"/>
                  </a:lnTo>
                  <a:cubicBezTo>
                    <a:pt x="711971" y="0"/>
                    <a:pt x="760018" y="48046"/>
                    <a:pt x="760018" y="107315"/>
                  </a:cubicBezTo>
                  <a:lnTo>
                    <a:pt x="760018" y="132570"/>
                  </a:lnTo>
                  <a:cubicBezTo>
                    <a:pt x="760018" y="191838"/>
                    <a:pt x="711971" y="239885"/>
                    <a:pt x="652703" y="239885"/>
                  </a:cubicBezTo>
                  <a:lnTo>
                    <a:pt x="107315" y="239885"/>
                  </a:lnTo>
                  <a:cubicBezTo>
                    <a:pt x="48046" y="239885"/>
                    <a:pt x="0" y="191838"/>
                    <a:pt x="0" y="132570"/>
                  </a:cubicBezTo>
                  <a:lnTo>
                    <a:pt x="0" y="107315"/>
                  </a:lnTo>
                  <a:cubicBezTo>
                    <a:pt x="0" y="48046"/>
                    <a:pt x="48046" y="0"/>
                    <a:pt x="10731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760017" cy="3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Neue Machina Ultra-Bold"/>
                </a:rPr>
                <a:t>Pros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16131" y="7258589"/>
            <a:ext cx="2885691" cy="910812"/>
            <a:chOff x="0" y="0"/>
            <a:chExt cx="760017" cy="239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60018" cy="239885"/>
            </a:xfrm>
            <a:custGeom>
              <a:avLst/>
              <a:gdLst/>
              <a:ahLst/>
              <a:cxnLst/>
              <a:rect r="r" b="b" t="t" l="l"/>
              <a:pathLst>
                <a:path h="239885" w="760018">
                  <a:moveTo>
                    <a:pt x="107315" y="0"/>
                  </a:moveTo>
                  <a:lnTo>
                    <a:pt x="652703" y="0"/>
                  </a:lnTo>
                  <a:cubicBezTo>
                    <a:pt x="711971" y="0"/>
                    <a:pt x="760018" y="48046"/>
                    <a:pt x="760018" y="107315"/>
                  </a:cubicBezTo>
                  <a:lnTo>
                    <a:pt x="760018" y="132570"/>
                  </a:lnTo>
                  <a:cubicBezTo>
                    <a:pt x="760018" y="191838"/>
                    <a:pt x="711971" y="239885"/>
                    <a:pt x="652703" y="239885"/>
                  </a:cubicBezTo>
                  <a:lnTo>
                    <a:pt x="107315" y="239885"/>
                  </a:lnTo>
                  <a:cubicBezTo>
                    <a:pt x="48046" y="239885"/>
                    <a:pt x="0" y="191838"/>
                    <a:pt x="0" y="132570"/>
                  </a:cubicBezTo>
                  <a:lnTo>
                    <a:pt x="0" y="107315"/>
                  </a:lnTo>
                  <a:cubicBezTo>
                    <a:pt x="0" y="48046"/>
                    <a:pt x="48046" y="0"/>
                    <a:pt x="10731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60017" cy="316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8F8F8"/>
                  </a:solidFill>
                  <a:latin typeface="Neue Machina Ultra-Bold"/>
                </a:rPr>
                <a:t>Cons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196243" y="7182389"/>
            <a:ext cx="7457478" cy="2499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3985" indent="-386993" lvl="1">
              <a:lnSpc>
                <a:spcPts val="5018"/>
              </a:lnSpc>
              <a:buFont typeface="Arial"/>
              <a:buChar char="•"/>
            </a:pPr>
            <a:r>
              <a:rPr lang="en-US" sz="3584">
                <a:solidFill>
                  <a:srgbClr val="01003B"/>
                </a:solidFill>
                <a:latin typeface="IBM Plex Sans"/>
              </a:rPr>
              <a:t>Сan only upload 10 photos at a time to the Vision Board</a:t>
            </a:r>
          </a:p>
          <a:p>
            <a:pPr algn="l" marL="773985" indent="-386993" lvl="1">
              <a:lnSpc>
                <a:spcPts val="5018"/>
              </a:lnSpc>
              <a:buFont typeface="Arial"/>
              <a:buChar char="•"/>
            </a:pPr>
            <a:r>
              <a:rPr lang="en-US" sz="3584">
                <a:solidFill>
                  <a:srgbClr val="01003B"/>
                </a:solidFill>
                <a:latin typeface="IBM Plex Sans"/>
              </a:rPr>
              <a:t>There is no option to change the language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4" r="0" b="-444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8785" y="1936897"/>
            <a:ext cx="2383877" cy="885696"/>
            <a:chOff x="0" y="0"/>
            <a:chExt cx="627852" cy="2332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27852" cy="233270"/>
            </a:xfrm>
            <a:custGeom>
              <a:avLst/>
              <a:gdLst/>
              <a:ahLst/>
              <a:cxnLst/>
              <a:rect r="r" b="b" t="t" l="l"/>
              <a:pathLst>
                <a:path h="233270" w="627852">
                  <a:moveTo>
                    <a:pt x="116635" y="0"/>
                  </a:moveTo>
                  <a:lnTo>
                    <a:pt x="511217" y="0"/>
                  </a:lnTo>
                  <a:cubicBezTo>
                    <a:pt x="575633" y="0"/>
                    <a:pt x="627852" y="52219"/>
                    <a:pt x="627852" y="116635"/>
                  </a:cubicBezTo>
                  <a:lnTo>
                    <a:pt x="627852" y="116635"/>
                  </a:lnTo>
                  <a:cubicBezTo>
                    <a:pt x="627852" y="147568"/>
                    <a:pt x="615564" y="177235"/>
                    <a:pt x="593691" y="199108"/>
                  </a:cubicBezTo>
                  <a:cubicBezTo>
                    <a:pt x="571817" y="220982"/>
                    <a:pt x="542151" y="233270"/>
                    <a:pt x="511217" y="233270"/>
                  </a:cubicBezTo>
                  <a:lnTo>
                    <a:pt x="116635" y="233270"/>
                  </a:lnTo>
                  <a:cubicBezTo>
                    <a:pt x="85701" y="233270"/>
                    <a:pt x="56035" y="220982"/>
                    <a:pt x="34162" y="199108"/>
                  </a:cubicBezTo>
                  <a:cubicBezTo>
                    <a:pt x="12288" y="177235"/>
                    <a:pt x="0" y="147568"/>
                    <a:pt x="0" y="116635"/>
                  </a:cubicBezTo>
                  <a:lnTo>
                    <a:pt x="0" y="116635"/>
                  </a:lnTo>
                  <a:cubicBezTo>
                    <a:pt x="0" y="85701"/>
                    <a:pt x="12288" y="56035"/>
                    <a:pt x="34162" y="34162"/>
                  </a:cubicBezTo>
                  <a:cubicBezTo>
                    <a:pt x="56035" y="12288"/>
                    <a:pt x="85701" y="0"/>
                    <a:pt x="116635" y="0"/>
                  </a:cubicBezTo>
                  <a:close/>
                </a:path>
              </a:pathLst>
            </a:custGeom>
            <a:solidFill>
              <a:srgbClr val="F8F8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627852" cy="309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Neue Machina Ultra-Bold"/>
                </a:rPr>
                <a:t>Pros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63196" y="772332"/>
            <a:ext cx="3582660" cy="6935241"/>
          </a:xfrm>
          <a:custGeom>
            <a:avLst/>
            <a:gdLst/>
            <a:ahLst/>
            <a:cxnLst/>
            <a:rect r="r" b="b" t="t" l="l"/>
            <a:pathLst>
              <a:path h="6935241" w="3582660">
                <a:moveTo>
                  <a:pt x="0" y="0"/>
                </a:moveTo>
                <a:lnTo>
                  <a:pt x="3582660" y="0"/>
                </a:lnTo>
                <a:lnTo>
                  <a:pt x="3582660" y="6935241"/>
                </a:lnTo>
                <a:lnTo>
                  <a:pt x="0" y="6935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94" t="-1230" r="-207906" b="-4822"/>
            </a:stretch>
          </a:blipFill>
          <a:ln w="85725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120017" y="1936897"/>
            <a:ext cx="3524494" cy="7048988"/>
          </a:xfrm>
          <a:custGeom>
            <a:avLst/>
            <a:gdLst/>
            <a:ahLst/>
            <a:cxnLst/>
            <a:rect r="r" b="b" t="t" l="l"/>
            <a:pathLst>
              <a:path h="7048988" w="3524494">
                <a:moveTo>
                  <a:pt x="0" y="0"/>
                </a:moveTo>
                <a:lnTo>
                  <a:pt x="3524494" y="0"/>
                </a:lnTo>
                <a:lnTo>
                  <a:pt x="3524494" y="7048988"/>
                </a:lnTo>
                <a:lnTo>
                  <a:pt x="0" y="7048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030" t="-1082" r="-107172" b="-3259"/>
            </a:stretch>
          </a:blipFill>
          <a:ln w="57150" cap="rnd">
            <a:solidFill>
              <a:srgbClr val="000000"/>
            </a:solidFill>
            <a:prstDash val="solid"/>
            <a:round/>
          </a:ln>
        </p:spPr>
      </p:sp>
      <p:sp>
        <p:nvSpPr>
          <p:cNvPr name="Freeform 8" id="8"/>
          <p:cNvSpPr/>
          <p:nvPr/>
        </p:nvSpPr>
        <p:spPr>
          <a:xfrm flipH="false" flipV="false" rot="-1342991">
            <a:off x="-272671" y="4321803"/>
            <a:ext cx="3943275" cy="6517810"/>
          </a:xfrm>
          <a:custGeom>
            <a:avLst/>
            <a:gdLst/>
            <a:ahLst/>
            <a:cxnLst/>
            <a:rect r="r" b="b" t="t" l="l"/>
            <a:pathLst>
              <a:path h="6517810" w="3943275">
                <a:moveTo>
                  <a:pt x="0" y="0"/>
                </a:moveTo>
                <a:lnTo>
                  <a:pt x="3943275" y="0"/>
                </a:lnTo>
                <a:lnTo>
                  <a:pt x="3943275" y="6517810"/>
                </a:lnTo>
                <a:lnTo>
                  <a:pt x="0" y="65178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83000"/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82610" y="6821876"/>
            <a:ext cx="2515123" cy="885696"/>
            <a:chOff x="0" y="0"/>
            <a:chExt cx="662419" cy="2332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2419" cy="233270"/>
            </a:xfrm>
            <a:custGeom>
              <a:avLst/>
              <a:gdLst/>
              <a:ahLst/>
              <a:cxnLst/>
              <a:rect r="r" b="b" t="t" l="l"/>
              <a:pathLst>
                <a:path h="233270" w="662419">
                  <a:moveTo>
                    <a:pt x="116635" y="0"/>
                  </a:moveTo>
                  <a:lnTo>
                    <a:pt x="545784" y="0"/>
                  </a:lnTo>
                  <a:cubicBezTo>
                    <a:pt x="610200" y="0"/>
                    <a:pt x="662419" y="52219"/>
                    <a:pt x="662419" y="116635"/>
                  </a:cubicBezTo>
                  <a:lnTo>
                    <a:pt x="662419" y="116635"/>
                  </a:lnTo>
                  <a:cubicBezTo>
                    <a:pt x="662419" y="147568"/>
                    <a:pt x="650131" y="177235"/>
                    <a:pt x="628258" y="199108"/>
                  </a:cubicBezTo>
                  <a:cubicBezTo>
                    <a:pt x="606384" y="220982"/>
                    <a:pt x="576718" y="233270"/>
                    <a:pt x="545784" y="233270"/>
                  </a:cubicBezTo>
                  <a:lnTo>
                    <a:pt x="116635" y="233270"/>
                  </a:lnTo>
                  <a:cubicBezTo>
                    <a:pt x="85701" y="233270"/>
                    <a:pt x="56035" y="220982"/>
                    <a:pt x="34162" y="199108"/>
                  </a:cubicBezTo>
                  <a:cubicBezTo>
                    <a:pt x="12288" y="177235"/>
                    <a:pt x="0" y="147568"/>
                    <a:pt x="0" y="116635"/>
                  </a:cubicBezTo>
                  <a:lnTo>
                    <a:pt x="0" y="116635"/>
                  </a:lnTo>
                  <a:cubicBezTo>
                    <a:pt x="0" y="85701"/>
                    <a:pt x="12288" y="56035"/>
                    <a:pt x="34162" y="34162"/>
                  </a:cubicBezTo>
                  <a:cubicBezTo>
                    <a:pt x="56035" y="12288"/>
                    <a:pt x="85701" y="0"/>
                    <a:pt x="116635" y="0"/>
                  </a:cubicBezTo>
                  <a:close/>
                </a:path>
              </a:pathLst>
            </a:custGeom>
            <a:solidFill>
              <a:srgbClr val="F8F8F8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662419" cy="309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000000"/>
                  </a:solidFill>
                  <a:latin typeface="Neue Machina Ultra-Bold"/>
                </a:rPr>
                <a:t>Cons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846434" y="1870222"/>
            <a:ext cx="7886510" cy="551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4265" indent="-337133" lvl="1">
              <a:lnSpc>
                <a:spcPts val="4372"/>
              </a:lnSpc>
              <a:buFont typeface="Arial"/>
              <a:buChar char="•"/>
            </a:pPr>
            <a:r>
              <a:rPr lang="en-US" sz="3123">
                <a:solidFill>
                  <a:srgbClr val="F8F8F8"/>
                </a:solidFill>
                <a:latin typeface="IBM Plex Sans"/>
              </a:rPr>
              <a:t>Locational and media features are excellent for bringing memories to lifeEasy to use and colorful interface</a:t>
            </a:r>
          </a:p>
          <a:p>
            <a:pPr marL="674265" indent="-337133" lvl="1">
              <a:lnSpc>
                <a:spcPts val="4372"/>
              </a:lnSpc>
              <a:buFont typeface="Arial"/>
              <a:buChar char="•"/>
            </a:pPr>
            <a:r>
              <a:rPr lang="en-US" sz="3123">
                <a:solidFill>
                  <a:srgbClr val="F8F8F8"/>
                </a:solidFill>
                <a:latin typeface="IBM Plex Sans"/>
              </a:rPr>
              <a:t>Synchronization between devices</a:t>
            </a:r>
          </a:p>
          <a:p>
            <a:pPr marL="674265" indent="-337133" lvl="1">
              <a:lnSpc>
                <a:spcPts val="4372"/>
              </a:lnSpc>
              <a:buFont typeface="Arial"/>
              <a:buChar char="•"/>
            </a:pPr>
            <a:r>
              <a:rPr lang="en-US" sz="3123">
                <a:solidFill>
                  <a:srgbClr val="F8F8F8"/>
                </a:solidFill>
                <a:latin typeface="IBM Plex Sans"/>
              </a:rPr>
              <a:t>Ability to tag and search</a:t>
            </a:r>
          </a:p>
          <a:p>
            <a:pPr>
              <a:lnSpc>
                <a:spcPts val="4372"/>
              </a:lnSpc>
            </a:pPr>
            <a:r>
              <a:rPr lang="en-US" sz="3123">
                <a:solidFill>
                  <a:srgbClr val="F8F8F8"/>
                </a:solidFill>
                <a:latin typeface="IBM Plex Sans"/>
              </a:rPr>
              <a:t>     (Users can tag their records and use </a:t>
            </a:r>
          </a:p>
          <a:p>
            <a:pPr>
              <a:lnSpc>
                <a:spcPts val="4372"/>
              </a:lnSpc>
            </a:pPr>
            <a:r>
              <a:rPr lang="en-US" sz="3123">
                <a:solidFill>
                  <a:srgbClr val="F8F8F8"/>
                </a:solidFill>
                <a:latin typeface="IBM Plex Sans"/>
              </a:rPr>
              <a:t>      </a:t>
            </a:r>
            <a:r>
              <a:rPr lang="en-US" sz="3123">
                <a:solidFill>
                  <a:srgbClr val="F8F8F8"/>
                </a:solidFill>
                <a:latin typeface="IBM Plex Sans"/>
              </a:rPr>
              <a:t>the search function to quickly find infrm.               </a:t>
            </a:r>
          </a:p>
          <a:p>
            <a:pPr>
              <a:lnSpc>
                <a:spcPts val="4372"/>
              </a:lnSpc>
            </a:pPr>
          </a:p>
          <a:p>
            <a:pPr>
              <a:lnSpc>
                <a:spcPts val="4372"/>
              </a:lnSpc>
            </a:pPr>
          </a:p>
          <a:p>
            <a:pPr algn="l">
              <a:lnSpc>
                <a:spcPts val="437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614714" y="485775"/>
            <a:ext cx="505857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8F8F8"/>
                </a:solidFill>
                <a:latin typeface="Neue Machina Ultra-Bold"/>
              </a:rPr>
              <a:t>Day 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97732" y="6755201"/>
            <a:ext cx="6435211" cy="215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7888" indent="-333944" lvl="1">
              <a:lnSpc>
                <a:spcPts val="4330"/>
              </a:lnSpc>
              <a:buFont typeface="Arial"/>
              <a:buChar char="•"/>
            </a:pPr>
            <a:r>
              <a:rPr lang="en-US" sz="3093">
                <a:solidFill>
                  <a:srgbClr val="F8F8F8"/>
                </a:solidFill>
                <a:latin typeface="IBM Plex Sans"/>
              </a:rPr>
              <a:t>Interface could be a bit more exciting</a:t>
            </a:r>
          </a:p>
          <a:p>
            <a:pPr algn="l" marL="667888" indent="-333944" lvl="1">
              <a:lnSpc>
                <a:spcPts val="4330"/>
              </a:lnSpc>
              <a:buFont typeface="Arial"/>
              <a:buChar char="•"/>
            </a:pPr>
            <a:r>
              <a:rPr lang="en-US" sz="3093">
                <a:solidFill>
                  <a:srgbClr val="F8F8F8"/>
                </a:solidFill>
                <a:latin typeface="IBM Plex Sans"/>
              </a:rPr>
              <a:t>Locational features can be battery draining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DAF_IOOs2wI</dc:identifier>
  <dcterms:modified xsi:type="dcterms:W3CDTF">2011-08-01T06:04:30Z</dcterms:modified>
  <cp:revision>1</cp:revision>
  <dc:title>Project Proposal Business Presentation in Dark Blue Pink Abstract Tech Style</dc:title>
</cp:coreProperties>
</file>